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4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CDCC"/>
          </a:solidFill>
        </a:fill>
      </a:tcStyle>
    </a:wholeTbl>
    <a:band2H>
      <a:tcTxStyle b="def" i="def"/>
      <a:tcStyle>
        <a:tcBdr/>
        <a:fill>
          <a:solidFill>
            <a:srgbClr val="F8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E5CA"/>
          </a:solidFill>
        </a:fill>
      </a:tcStyle>
    </a:wholeTbl>
    <a:band2H>
      <a:tcTxStyle b="def" i="def"/>
      <a:tcStyle>
        <a:tcBdr/>
        <a:fill>
          <a:solidFill>
            <a:srgbClr val="FD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DF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firstCol>
    <a:lastRow>
      <a:tcTxStyle b="on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(Blue)</a:t>
            </a:r>
          </a:p>
          <a:p>
            <a:pPr>
              <a:defRPr sz="1100"/>
            </a:pPr>
            <a:r>
              <a:t>Paul G. Allen School of Computer Science and Engineering, UW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(Blue)</a:t>
            </a:r>
          </a:p>
          <a:p>
            <a:pPr>
              <a:defRPr sz="1100"/>
            </a:pPr>
            <a:r>
              <a:t>CRC = cyclic redundancy check (an error-detecting code)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Cheap because efficient use of space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(Blue)</a:t>
            </a:r>
          </a:p>
          <a:p>
            <a:pPr>
              <a:defRPr sz="1100"/>
            </a:pPr>
            <a:r>
              <a:t>PER = packet error rate</a:t>
            </a:r>
          </a:p>
          <a:p>
            <a:pPr>
              <a:defRPr sz="1100"/>
            </a:pPr>
            <a:r>
              <a:t>RSSI = received signal strength indication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Source transmitting at max power permitted by FCC on 900MHz ISM (instructional, scientific, medical) band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(Blue)</a:t>
            </a:r>
          </a:p>
          <a:p>
            <a:pPr>
              <a:defRPr sz="1100"/>
            </a:pPr>
            <a:r>
              <a:t>RSSI = received signal strength indication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(Blue)</a:t>
            </a:r>
          </a:p>
          <a:p>
            <a:pPr>
              <a:defRPr sz="1100"/>
            </a:pPr>
            <a:r>
              <a:t>RSSI = received signal strength indication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CDF = cumulative distribution function (remember stats)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ECG = electrocardiogram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(Blue)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/>
          <p:cNvSpPr/>
          <p:nvPr/>
        </p:nvSpPr>
        <p:spPr>
          <a:xfrm flipH="1">
            <a:off x="8246400" y="5661233"/>
            <a:ext cx="897600" cy="119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" name="Google Shape;11;p2"/>
          <p:cNvSpPr/>
          <p:nvPr/>
        </p:nvSpPr>
        <p:spPr>
          <a:xfrm flipH="1">
            <a:off x="8246400" y="5661166"/>
            <a:ext cx="897600" cy="119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209"/>
                  <a:pt x="21600" y="27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90525" y="3718840"/>
            <a:ext cx="8222100" cy="577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xx%"/>
          <p:cNvSpPr txBox="1"/>
          <p:nvPr>
            <p:ph type="title" hasCustomPrompt="1"/>
          </p:nvPr>
        </p:nvSpPr>
        <p:spPr>
          <a:xfrm>
            <a:off x="475499" y="1678033"/>
            <a:ext cx="8222101" cy="2618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12000">
                <a:solidFill>
                  <a:srgbClr val="424242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05" name="Body Level One…"/>
          <p:cNvSpPr txBox="1"/>
          <p:nvPr>
            <p:ph type="body" sz="half" idx="1"/>
          </p:nvPr>
        </p:nvSpPr>
        <p:spPr>
          <a:xfrm>
            <a:off x="475499" y="4406167"/>
            <a:ext cx="8222101" cy="1734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xfrm>
            <a:off x="460950" y="2753799"/>
            <a:ext cx="8222100" cy="13503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9;p4"/>
          <p:cNvSpPr/>
          <p:nvPr/>
        </p:nvSpPr>
        <p:spPr>
          <a:xfrm flipH="1" rot="10800000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1" name="Google Shape;20;p4"/>
          <p:cNvSpPr/>
          <p:nvPr/>
        </p:nvSpPr>
        <p:spPr>
          <a:xfrm>
            <a:off x="0" y="2247999"/>
            <a:ext cx="9144000" cy="1449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471900" y="984967"/>
            <a:ext cx="8222100" cy="102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471900" y="2558767"/>
            <a:ext cx="8222100" cy="3613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55600">
              <a:buSzPts val="2000"/>
              <a:defRPr sz="2000"/>
            </a:lvl1pPr>
            <a:lvl2pPr marL="952500" indent="-381000">
              <a:buSzPts val="2000"/>
              <a:defRPr sz="2000"/>
            </a:lvl2pPr>
            <a:lvl3pPr marL="1409700" indent="-381000">
              <a:buSzPts val="2000"/>
              <a:defRPr sz="2000"/>
            </a:lvl3pPr>
            <a:lvl4pPr marL="1866900" indent="-381000">
              <a:buSzPts val="2000"/>
              <a:defRPr sz="2000"/>
            </a:lvl4pPr>
            <a:lvl5pPr marL="2324100" indent="-381000">
              <a:buSzPts val="2000"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5;p5"/>
          <p:cNvSpPr/>
          <p:nvPr/>
        </p:nvSpPr>
        <p:spPr>
          <a:xfrm flipH="1" rot="10800000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2" name="Google Shape;26;p5"/>
          <p:cNvSpPr/>
          <p:nvPr/>
        </p:nvSpPr>
        <p:spPr>
          <a:xfrm>
            <a:off x="0" y="2247999"/>
            <a:ext cx="9144000" cy="1449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471900" y="984967"/>
            <a:ext cx="8222100" cy="1023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half" idx="1"/>
          </p:nvPr>
        </p:nvSpPr>
        <p:spPr>
          <a:xfrm>
            <a:off x="471900" y="2558767"/>
            <a:ext cx="3999901" cy="3613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Google Shape;29;p5"/>
          <p:cNvSpPr txBox="1"/>
          <p:nvPr>
            <p:ph type="body" sz="half" idx="21"/>
          </p:nvPr>
        </p:nvSpPr>
        <p:spPr>
          <a:xfrm>
            <a:off x="4694249" y="2558767"/>
            <a:ext cx="3999901" cy="3613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32;p6"/>
          <p:cNvSpPr/>
          <p:nvPr/>
        </p:nvSpPr>
        <p:spPr>
          <a:xfrm flipH="1" rot="10800000">
            <a:off x="0" y="875099"/>
            <a:ext cx="9144000" cy="59829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" name="Google Shape;33;p6"/>
          <p:cNvSpPr/>
          <p:nvPr/>
        </p:nvSpPr>
        <p:spPr>
          <a:xfrm>
            <a:off x="0" y="875133"/>
            <a:ext cx="9144000" cy="1449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" name="Title Text"/>
          <p:cNvSpPr txBox="1"/>
          <p:nvPr>
            <p:ph type="title"/>
          </p:nvPr>
        </p:nvSpPr>
        <p:spPr>
          <a:xfrm>
            <a:off x="98249" y="21800"/>
            <a:ext cx="8826601" cy="803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18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37;p7"/>
          <p:cNvSpPr/>
          <p:nvPr/>
        </p:nvSpPr>
        <p:spPr>
          <a:xfrm flipH="1" rot="10800000">
            <a:off x="3276600" y="32"/>
            <a:ext cx="5867400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4" name="Google Shape;38;p7"/>
          <p:cNvSpPr/>
          <p:nvPr/>
        </p:nvSpPr>
        <p:spPr>
          <a:xfrm rot="16200000">
            <a:off x="-98101" y="3374699"/>
            <a:ext cx="6858001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xfrm>
            <a:off x="226077" y="477067"/>
            <a:ext cx="2808001" cy="1271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1pPr>
            <a:lvl2pPr marL="914400"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2pPr>
            <a:lvl3pPr marL="1371600"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3pPr>
            <a:lvl4pPr marL="1828800"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4pPr>
            <a:lvl5pPr marL="2286000"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/>
          <p:nvPr>
            <p:ph type="title"/>
          </p:nvPr>
        </p:nvSpPr>
        <p:spPr>
          <a:xfrm>
            <a:off x="490250" y="650999"/>
            <a:ext cx="6227101" cy="54543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46;p9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3" name="Google Shape;47;p9"/>
          <p:cNvSpPr/>
          <p:nvPr/>
        </p:nvSpPr>
        <p:spPr>
          <a:xfrm rot="5400000">
            <a:off x="1089324" y="3375050"/>
            <a:ext cx="6857102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265500" y="1644232"/>
            <a:ext cx="4045200" cy="1976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4200">
                <a:solidFill>
                  <a:srgbClr val="42424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265500" y="3705955"/>
            <a:ext cx="4045200" cy="1646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Google Shape;50;p9"/>
          <p:cNvSpPr txBox="1"/>
          <p:nvPr>
            <p:ph type="body" sz="half" idx="21"/>
          </p:nvPr>
        </p:nvSpPr>
        <p:spPr>
          <a:xfrm>
            <a:off x="4939500" y="965599"/>
            <a:ext cx="3837000" cy="49269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53;p10"/>
          <p:cNvSpPr/>
          <p:nvPr/>
        </p:nvSpPr>
        <p:spPr>
          <a:xfrm flipH="1" rot="10800000">
            <a:off x="0" y="-101"/>
            <a:ext cx="9144000" cy="62613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" name="Google Shape;54;p10"/>
          <p:cNvSpPr/>
          <p:nvPr/>
        </p:nvSpPr>
        <p:spPr>
          <a:xfrm flipH="1" rot="10800000">
            <a:off x="0" y="6163733"/>
            <a:ext cx="9144000" cy="987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57150" y="6262432"/>
            <a:ext cx="8382000" cy="5955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8690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2pPr>
            <a:lvl3pPr marL="13262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3pPr>
            <a:lvl4pPr marL="17834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4pPr>
            <a:lvl5pPr marL="22406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735428" y="6355555"/>
            <a:ext cx="336813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Relationship Id="rId4" Type="http://schemas.openxmlformats.org/officeDocument/2006/relationships/image" Target="../media/image8.png"/><Relationship Id="rId5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67;p13"/>
          <p:cNvSpPr txBox="1"/>
          <p:nvPr>
            <p:ph type="ctrTitle"/>
          </p:nvPr>
        </p:nvSpPr>
        <p:spPr>
          <a:xfrm>
            <a:off x="230571" y="2949991"/>
            <a:ext cx="8222100" cy="1244701"/>
          </a:xfrm>
          <a:prstGeom prst="rect">
            <a:avLst/>
          </a:prstGeom>
        </p:spPr>
        <p:txBody>
          <a:bodyPr/>
          <a:lstStyle/>
          <a:p>
            <a:pPr/>
            <a:r>
              <a:t>RF Technology</a:t>
            </a:r>
          </a:p>
        </p:txBody>
      </p:sp>
      <p:pic>
        <p:nvPicPr>
          <p:cNvPr id="123" name="1.png" descr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408" y="2031176"/>
            <a:ext cx="1507990" cy="150799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67;p13"/>
          <p:cNvSpPr txBox="1"/>
          <p:nvPr/>
        </p:nvSpPr>
        <p:spPr>
          <a:xfrm>
            <a:off x="230571" y="5385297"/>
            <a:ext cx="8222100" cy="12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By.Prateek Singh</a:t>
            </a:r>
          </a:p>
          <a:p>
            <a:pPr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Date:13/05/2025</a:t>
            </a:r>
          </a:p>
        </p:txBody>
      </p:sp>
      <p:sp>
        <p:nvSpPr>
          <p:cNvPr id="125" name="Text"/>
          <p:cNvSpPr txBox="1"/>
          <p:nvPr/>
        </p:nvSpPr>
        <p:spPr>
          <a:xfrm>
            <a:off x="4402608" y="3330308"/>
            <a:ext cx="338784" cy="197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/>
          </a:p>
        </p:txBody>
      </p:sp>
      <p:sp>
        <p:nvSpPr>
          <p:cNvPr id="126" name="Under the Guidance of : Dr. D. G. Bhalke"/>
          <p:cNvSpPr txBox="1"/>
          <p:nvPr/>
        </p:nvSpPr>
        <p:spPr>
          <a:xfrm>
            <a:off x="310972" y="5310275"/>
            <a:ext cx="4327724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Under the Guidance of : </a:t>
            </a:r>
            <a:r>
              <a:rPr b="1"/>
              <a:t>Dr. D. G. Bhalke</a:t>
            </a:r>
          </a:p>
        </p:txBody>
      </p:sp>
      <p:pic>
        <p:nvPicPr>
          <p:cNvPr id="127" name="DPU" descr="DPU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8489" y="146922"/>
            <a:ext cx="2827021" cy="91261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Dr. D. Y. Patil Institute of Technology"/>
          <p:cNvSpPr txBox="1"/>
          <p:nvPr/>
        </p:nvSpPr>
        <p:spPr>
          <a:xfrm>
            <a:off x="1695602" y="1137984"/>
            <a:ext cx="5752796" cy="42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2800">
                <a:solidFill>
                  <a:srgbClr val="ECECE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Dr. D. Y. Patil Institute of 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16;p20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Synthesizing CSS with Backscatter</a:t>
            </a:r>
          </a:p>
        </p:txBody>
      </p:sp>
      <p:sp>
        <p:nvSpPr>
          <p:cNvPr id="182" name="Google Shape;117;p20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Recall: </a:t>
            </a:r>
            <a:r>
              <a:rPr b="1"/>
              <a:t>Chirp spread spectrum</a:t>
            </a:r>
            <a:r>
              <a:t> (CSS) encodes data as cyclic time shifts of the baseline “chirp,” which appear as frequency shifts after an FFT.</a:t>
            </a:r>
          </a:p>
        </p:txBody>
      </p:sp>
      <p:sp>
        <p:nvSpPr>
          <p:cNvPr id="183" name="Google Shape;118;p20"/>
          <p:cNvSpPr/>
          <p:nvPr/>
        </p:nvSpPr>
        <p:spPr>
          <a:xfrm>
            <a:off x="0" y="4138450"/>
            <a:ext cx="9144000" cy="2719501"/>
          </a:xfrm>
          <a:prstGeom prst="rect">
            <a:avLst/>
          </a:prstGeom>
          <a:solidFill>
            <a:srgbClr val="FFFFFF"/>
          </a:solidFill>
          <a:ln>
            <a:solidFill>
              <a:srgbClr val="424242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84" name="Google Shape;119;p20" descr="Google Shape;119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24" y="4255163"/>
            <a:ext cx="9059849" cy="2486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24;p21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Synthesizing CSS with Backscatter</a:t>
            </a:r>
          </a:p>
        </p:txBody>
      </p:sp>
      <p:sp>
        <p:nvSpPr>
          <p:cNvPr id="189" name="Google Shape;125;p21"/>
          <p:cNvSpPr txBox="1"/>
          <p:nvPr>
            <p:ph type="body" idx="1"/>
          </p:nvPr>
        </p:nvSpPr>
        <p:spPr>
          <a:xfrm>
            <a:off x="460950" y="2387429"/>
            <a:ext cx="8222100" cy="36135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Recall: </a:t>
            </a:r>
            <a:r>
              <a:rPr b="1"/>
              <a:t>Chirp spread spectrum</a:t>
            </a:r>
            <a:r>
              <a:t> (CSS) encodes data as cyclic time shifts of the baseline “chirp,” which appear as frequency shifts after an FFT.</a:t>
            </a:r>
          </a:p>
          <a:p>
            <a:pPr>
              <a:spcBef>
                <a:spcPts val="1600"/>
              </a:spcBef>
            </a:pPr>
            <a:r>
              <a:t>Bit rate: </a:t>
            </a:r>
            <a:r>
              <a:rPr b="1"/>
              <a:t>BW/(2</a:t>
            </a:r>
            <a:r>
              <a:rPr b="1" baseline="30000"/>
              <a:t>SF</a:t>
            </a:r>
            <a:r>
              <a:rPr b="1"/>
              <a:t>)•SF</a:t>
            </a:r>
            <a:r>
              <a:t>		</a:t>
            </a:r>
            <a:r>
              <a:rPr sz="1800"/>
              <a:t>(BW = bandwidth; SF = spreading factor)</a:t>
            </a:r>
          </a:p>
        </p:txBody>
      </p:sp>
      <p:sp>
        <p:nvSpPr>
          <p:cNvPr id="190" name="Google Shape;126;p21"/>
          <p:cNvSpPr/>
          <p:nvPr/>
        </p:nvSpPr>
        <p:spPr>
          <a:xfrm>
            <a:off x="0" y="4138450"/>
            <a:ext cx="9144000" cy="2719501"/>
          </a:xfrm>
          <a:prstGeom prst="rect">
            <a:avLst/>
          </a:prstGeom>
          <a:solidFill>
            <a:srgbClr val="FFFFFF"/>
          </a:solidFill>
          <a:ln>
            <a:solidFill>
              <a:srgbClr val="424242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91" name="Google Shape;127;p21" descr="Google Shape;127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665" y="4406928"/>
            <a:ext cx="7388670" cy="2421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63;p26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Backscatter Harmonic Cancellation</a:t>
            </a:r>
          </a:p>
        </p:txBody>
      </p:sp>
      <p:sp>
        <p:nvSpPr>
          <p:cNvPr id="196" name="Google Shape;164;p26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/>
            <a:r>
              <a:t>Issues in signal approximation with square waves</a:t>
            </a:r>
          </a:p>
          <a:p>
            <a:pPr lvl="1" marL="914400" indent="-368300">
              <a:buSzPts val="1800"/>
              <a:defRPr sz="1800"/>
            </a:pPr>
            <a:r>
              <a:t>Creates mirror copies at third and fifth harmonics</a:t>
            </a:r>
          </a:p>
          <a:p>
            <a:pPr lvl="1" marL="914400" indent="-342900">
              <a:buSzPts val="1800"/>
              <a:defRPr sz="1800"/>
            </a:pPr>
            <a:r>
              <a:t>Prior systems ignored these signals (out-of-band)</a:t>
            </a:r>
          </a:p>
          <a:p>
            <a:pPr lvl="1" marL="914400" indent="-342900">
              <a:buSzPts val="1800"/>
              <a:defRPr sz="1800"/>
            </a:pPr>
            <a:r>
              <a:t>Noisy for LoRa due to high sensitivity</a:t>
            </a:r>
          </a:p>
          <a:p>
            <a:pPr/>
            <a:r>
              <a:t>Solution</a:t>
            </a:r>
          </a:p>
          <a:p>
            <a:pPr lvl="1" marL="914400" indent="-342900">
              <a:buSzPts val="1800"/>
              <a:defRPr sz="1800"/>
            </a:pPr>
            <a:r>
              <a:t>Use different signal than a square wave</a:t>
            </a:r>
          </a:p>
          <a:p>
            <a:pPr lvl="1" marL="914400" indent="-342900">
              <a:buSzPts val="1800"/>
              <a:defRPr sz="1800"/>
            </a:pPr>
            <a:r>
              <a:t>Square waves have two voltage levels → high frequency components</a:t>
            </a:r>
          </a:p>
          <a:p>
            <a:pPr lvl="1" marL="914400" indent="-342900">
              <a:buSzPts val="1800"/>
              <a:defRPr sz="1800"/>
            </a:pPr>
            <a:r>
              <a:t>Multilevel signal to better approximate sinusoid</a:t>
            </a:r>
          </a:p>
          <a:p>
            <a:pPr lvl="1" marL="914400" indent="-342900">
              <a:buSzPts val="1800"/>
              <a:defRPr sz="1800"/>
            </a:pPr>
            <a:r>
              <a:t>Designed such that third and fifth harmonics are cancelled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204;p31"/>
          <p:cNvSpPr/>
          <p:nvPr/>
        </p:nvSpPr>
        <p:spPr>
          <a:xfrm>
            <a:off x="0" y="4489999"/>
            <a:ext cx="9144000" cy="2358002"/>
          </a:xfrm>
          <a:prstGeom prst="rect">
            <a:avLst/>
          </a:prstGeom>
          <a:solidFill>
            <a:srgbClr val="FFFFFF"/>
          </a:solidFill>
          <a:ln>
            <a:solidFill>
              <a:srgbClr val="424242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9" name="Google Shape;205;p31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Reverse-Engineering LoRa Packet Structure</a:t>
            </a:r>
          </a:p>
        </p:txBody>
      </p:sp>
      <p:sp>
        <p:nvSpPr>
          <p:cNvPr id="200" name="Google Shape;206;p31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980000"/>
              </a:buClr>
              <a:defRPr>
                <a:solidFill>
                  <a:srgbClr val="980000"/>
                </a:solidFill>
              </a:defRPr>
            </a:pPr>
            <a:r>
              <a:t>Challenge: physical layer specification for LoRa is proprietary</a:t>
            </a:r>
          </a:p>
          <a:p>
            <a:pPr/>
            <a:r>
              <a:t>Solution:</a:t>
            </a:r>
          </a:p>
          <a:p>
            <a:pPr lvl="1" marL="914400" indent="-342900">
              <a:buSzPts val="1800"/>
              <a:defRPr sz="1800"/>
            </a:pPr>
            <a:r>
              <a:t>Reverse-engineer LoRa physical layer using Semtech patents</a:t>
            </a:r>
          </a:p>
          <a:p>
            <a:pPr lvl="1" marL="914400" indent="-342900">
              <a:buSzPts val="1800"/>
              <a:defRPr sz="1800"/>
            </a:pPr>
            <a:r>
              <a:t>Analyze transmissions from LoRa chipsets on a Universal Software Radio Peripheral (USRP)</a:t>
            </a:r>
          </a:p>
        </p:txBody>
      </p:sp>
      <p:pic>
        <p:nvPicPr>
          <p:cNvPr id="201" name="Google Shape;207;p31" descr="Google Shape;207;p31"/>
          <p:cNvPicPr>
            <a:picLocks noChangeAspect="1"/>
          </p:cNvPicPr>
          <p:nvPr/>
        </p:nvPicPr>
        <p:blipFill>
          <a:blip r:embed="rId3">
            <a:extLst/>
          </a:blip>
          <a:srcRect l="0" t="7339" r="0" b="3045"/>
          <a:stretch>
            <a:fillRect/>
          </a:stretch>
        </p:blipFill>
        <p:spPr>
          <a:xfrm>
            <a:off x="460950" y="4654000"/>
            <a:ext cx="8222102" cy="213225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Rectangle"/>
          <p:cNvSpPr/>
          <p:nvPr/>
        </p:nvSpPr>
        <p:spPr>
          <a:xfrm>
            <a:off x="4108337" y="5282899"/>
            <a:ext cx="1270001" cy="493347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12;p32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Reverse-Engineering LoRa Packet Structure</a:t>
            </a:r>
          </a:p>
        </p:txBody>
      </p:sp>
      <p:sp>
        <p:nvSpPr>
          <p:cNvPr id="207" name="Google Shape;213;p32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980000"/>
              </a:buClr>
              <a:defRPr>
                <a:solidFill>
                  <a:srgbClr val="980000"/>
                </a:solidFill>
              </a:defRPr>
            </a:pPr>
            <a:r>
              <a:t>Challenge: physical layer specification for LoRa is proprietary</a:t>
            </a:r>
          </a:p>
          <a:p>
            <a:pPr/>
            <a:r>
              <a:t>Solution:</a:t>
            </a:r>
          </a:p>
          <a:p>
            <a:pPr lvl="1" marL="914400" indent="-342900">
              <a:buSzPts val="1800"/>
              <a:defRPr sz="1800"/>
            </a:pPr>
            <a:r>
              <a:t>Reverse-engineer LoRa physical layer using Semtech patents</a:t>
            </a:r>
          </a:p>
          <a:p>
            <a:pPr lvl="1" marL="914400" indent="-342900">
              <a:buSzPts val="1800"/>
              <a:defRPr sz="1800"/>
            </a:pPr>
            <a:r>
              <a:t>Analyze transmissions from LoRa chipsets on a Universal Software Radio Peripheral (USRP)</a:t>
            </a:r>
          </a:p>
        </p:txBody>
      </p:sp>
      <p:pic>
        <p:nvPicPr>
          <p:cNvPr id="208" name="Google Shape;214;p32" descr="Google Shape;214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499912"/>
            <a:ext cx="9144004" cy="2358078"/>
          </a:xfrm>
          <a:prstGeom prst="rect">
            <a:avLst/>
          </a:prstGeom>
          <a:ln>
            <a:solidFill>
              <a:srgbClr val="424242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9;p33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Setting LoRa Parameters</a:t>
            </a:r>
          </a:p>
        </p:txBody>
      </p:sp>
      <p:sp>
        <p:nvSpPr>
          <p:cNvPr id="213" name="Google Shape;220;p33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 marL="452627" indent="-352044" defTabSz="905255">
              <a:buSzPts val="1900"/>
              <a:defRPr sz="1979"/>
            </a:pPr>
            <a:r>
              <a:t>LoRa bit rate determined by 3 factors:</a:t>
            </a:r>
          </a:p>
          <a:p>
            <a:pPr lvl="1" marL="905255" indent="-339470" defTabSz="905255">
              <a:buSzPts val="1700"/>
              <a:defRPr sz="1782"/>
            </a:pPr>
            <a:r>
              <a:t>chirp bandwidth</a:t>
            </a:r>
          </a:p>
          <a:p>
            <a:pPr lvl="1" marL="905255" indent="-339470" defTabSz="905255">
              <a:buSzPts val="1700"/>
              <a:defRPr sz="1782"/>
            </a:pPr>
            <a:r>
              <a:t>spreading factor</a:t>
            </a:r>
          </a:p>
          <a:p>
            <a:pPr lvl="1" marL="905255" indent="-339470" defTabSz="905255">
              <a:buSzPts val="1700"/>
              <a:defRPr sz="1782"/>
            </a:pPr>
            <a:r>
              <a:t>error correction coding rate</a:t>
            </a:r>
          </a:p>
          <a:p>
            <a:pPr marL="452627" indent="-352044" defTabSz="905255">
              <a:buSzPts val="1900"/>
              <a:defRPr sz="1979"/>
            </a:pPr>
            <a:r>
              <a:t>BW and SF set in advance, known by transmitter &amp; receiver</a:t>
            </a:r>
          </a:p>
          <a:p>
            <a:pPr marL="452627" indent="-352044" defTabSz="905255">
              <a:buSzPts val="1900"/>
              <a:defRPr sz="1979"/>
            </a:pPr>
            <a:r>
              <a:t>High sensitivity: phase of chirps must change continuously with time and have same value at each end of chirp</a:t>
            </a:r>
          </a:p>
          <a:p>
            <a:pPr lvl="1" marL="905255" indent="-339470" defTabSz="905255">
              <a:buSzPts val="1700"/>
              <a:defRPr sz="1782"/>
            </a:pPr>
            <a:r>
              <a:t>At each frequency, increase phase by 2𝜋/SF</a:t>
            </a:r>
          </a:p>
          <a:p>
            <a:pPr marL="452627" indent="-352044" defTabSz="905255">
              <a:buSzPts val="1900"/>
              <a:defRPr sz="1979"/>
            </a:pPr>
            <a:r>
              <a:t>To comply with FCC, frequency-hop the single-tone chirp transmitter</a:t>
            </a:r>
          </a:p>
          <a:p>
            <a:pPr lvl="1" marL="905255" indent="-339470" defTabSz="905255">
              <a:buSzPts val="1700"/>
              <a:defRPr sz="1782"/>
            </a:pPr>
            <a:r>
              <a:t>Backscatter device continues to be offset by Δ</a:t>
            </a:r>
            <a:r>
              <a:rPr i="1"/>
              <a:t>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31;p35"/>
          <p:cNvSpPr txBox="1"/>
          <p:nvPr>
            <p:ph type="title"/>
          </p:nvPr>
        </p:nvSpPr>
        <p:spPr>
          <a:xfrm>
            <a:off x="460950" y="2664240"/>
            <a:ext cx="8222100" cy="1871330"/>
          </a:xfrm>
          <a:prstGeom prst="rect">
            <a:avLst/>
          </a:prstGeom>
        </p:spPr>
        <p:txBody>
          <a:bodyPr/>
          <a:lstStyle/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Motivation</a:t>
            </a: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Design</a:t>
            </a:r>
          </a:p>
          <a:p>
            <a:pPr defTabSz="365760">
              <a:defRPr b="1" sz="1680"/>
            </a:pPr>
            <a:r>
              <a:t>Hardware Implementation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Results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Conclusion</a:t>
            </a:r>
          </a:p>
          <a:p>
            <a:pPr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z="1680">
                <a:solidFill>
                  <a:schemeClr val="accent4">
                    <a:lumOff val="-1960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References</a:t>
            </a:r>
            <a:endParaRPr>
              <a:solidFill>
                <a:srgbClr val="C9DAF8"/>
              </a:solidFill>
            </a:endParaRP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Challenges &amp; Future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ardware 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 Implementation</a:t>
            </a:r>
          </a:p>
        </p:txBody>
      </p:sp>
      <p:pic>
        <p:nvPicPr>
          <p:cNvPr id="220" name="2.jpg" descr="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399398">
            <a:off x="216385" y="2461345"/>
            <a:ext cx="3987900" cy="3987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4.png" descr="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9644" y="2451503"/>
            <a:ext cx="4537961" cy="3988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36;p36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Hardware Implementation</a:t>
            </a:r>
          </a:p>
        </p:txBody>
      </p:sp>
      <p:sp>
        <p:nvSpPr>
          <p:cNvPr id="224" name="Google Shape;237;p36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Digital Baseband Processor</a:t>
            </a:r>
            <a:r>
              <a:rPr b="0"/>
              <a:t> sends the spreading factor (SF) to the </a:t>
            </a:r>
            <a:r>
              <a:t>DAC </a:t>
            </a:r>
            <a:r>
              <a:rPr b="0"/>
              <a:t>to be converted to an analog voltage</a:t>
            </a:r>
            <a:endParaRPr b="0"/>
          </a:p>
          <a:p>
            <a:pPr/>
            <a:r>
              <a:t>The </a:t>
            </a:r>
            <a:r>
              <a:rPr b="1"/>
              <a:t>DAC</a:t>
            </a:r>
            <a:r>
              <a:t>’s output controls the oscillation speed of the </a:t>
            </a:r>
            <a:r>
              <a:rPr b="1"/>
              <a:t>VCO</a:t>
            </a:r>
            <a:endParaRPr b="1"/>
          </a:p>
          <a:p>
            <a:pPr>
              <a:defRPr b="1"/>
            </a:pPr>
            <a:r>
              <a:t>VCO</a:t>
            </a:r>
            <a:r>
              <a:rPr b="0"/>
              <a:t>’s output is mapped to used to select appropriate impedance </a:t>
            </a:r>
          </a:p>
        </p:txBody>
      </p:sp>
      <p:sp>
        <p:nvSpPr>
          <p:cNvPr id="225" name="Google Shape;238;p36"/>
          <p:cNvSpPr/>
          <p:nvPr/>
        </p:nvSpPr>
        <p:spPr>
          <a:xfrm>
            <a:off x="0" y="4138450"/>
            <a:ext cx="9144000" cy="2719501"/>
          </a:xfrm>
          <a:prstGeom prst="rect">
            <a:avLst/>
          </a:prstGeom>
          <a:solidFill>
            <a:srgbClr val="FFFFFF"/>
          </a:solidFill>
          <a:ln>
            <a:solidFill>
              <a:srgbClr val="424242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26" name="Google Shape;239;p36" descr="Google Shape;239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0248" y="4199399"/>
            <a:ext cx="5963503" cy="259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58;p39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Hardware Implementation</a:t>
            </a:r>
          </a:p>
        </p:txBody>
      </p:sp>
      <p:sp>
        <p:nvSpPr>
          <p:cNvPr id="229" name="Google Shape;259;p39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/>
            <a:r>
              <a:t>Designed custom IC to minimize costs</a:t>
            </a:r>
          </a:p>
          <a:p>
            <a:pPr/>
            <a:r>
              <a:t>Consists of three main components</a:t>
            </a:r>
          </a:p>
          <a:p>
            <a:pPr/>
            <a:r>
              <a:t>Baseband Processor</a:t>
            </a:r>
          </a:p>
          <a:p>
            <a:pPr lvl="1" marL="914400" indent="-342900">
              <a:buSzPts val="1800"/>
              <a:defRPr sz="1800"/>
            </a:pPr>
            <a:r>
              <a:t>Creates LoRa packet using SF, BW, and code rate</a:t>
            </a:r>
          </a:p>
          <a:p>
            <a:pPr lvl="1" marL="914400" indent="-342900">
              <a:buSzPts val="1800"/>
              <a:defRPr sz="1800"/>
            </a:pPr>
            <a:r>
              <a:t>Sends packet data to Frequency Synthesizer to create the CSS signal</a:t>
            </a:r>
          </a:p>
          <a:p>
            <a:pPr lvl="1" marL="914400" indent="-342900">
              <a:buSzPts val="1800"/>
              <a:defRPr sz="1800"/>
            </a:pPr>
            <a:r>
              <a:t>Uses 1.25𝜇W to make packet with SF=12, BW=3.25kHz, and an </a:t>
            </a:r>
            <a:br/>
            <a:r>
              <a:t>(8, 4) Hamming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74;p14"/>
          <p:cNvSpPr txBox="1"/>
          <p:nvPr>
            <p:ph type="title"/>
          </p:nvPr>
        </p:nvSpPr>
        <p:spPr>
          <a:xfrm>
            <a:off x="460950" y="2753799"/>
            <a:ext cx="8222099" cy="2011497"/>
          </a:xfrm>
          <a:prstGeom prst="rect">
            <a:avLst/>
          </a:prstGeom>
        </p:spPr>
        <p:txBody>
          <a:bodyPr/>
          <a:lstStyle/>
          <a:p>
            <a:pPr defTabSz="365760">
              <a:defRPr b="1" sz="1680"/>
            </a:pPr>
            <a:r>
              <a:t>Motivation</a:t>
            </a: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Design</a:t>
            </a: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Hardware Implementation</a:t>
            </a: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Results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Conclusion</a:t>
            </a:r>
          </a:p>
          <a:p>
            <a:pPr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z="1680">
                <a:solidFill>
                  <a:schemeClr val="accent4">
                    <a:lumOff val="-1960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References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</a:p>
          <a:p>
            <a:pPr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b="1" sz="3200">
                <a:solidFill>
                  <a:srgbClr val="0D83D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solidFill>
                <a:srgbClr val="C9DAF8"/>
              </a:solidFill>
            </a:endParaRP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Challenges &amp; Future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76;p42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Hardware Implementation</a:t>
            </a:r>
          </a:p>
        </p:txBody>
      </p:sp>
      <p:sp>
        <p:nvSpPr>
          <p:cNvPr id="232" name="Google Shape;277;p42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 marL="411479" indent="-320039" defTabSz="822959">
              <a:buSzPts val="1700"/>
              <a:defRPr sz="1800"/>
            </a:pPr>
            <a:r>
              <a:t>Uses an </a:t>
            </a:r>
            <a:r>
              <a:rPr b="1"/>
              <a:t>extremely</a:t>
            </a:r>
            <a:r>
              <a:t> small amount of power</a:t>
            </a:r>
          </a:p>
          <a:p>
            <a:pPr lvl="1" marL="822959" indent="-308609" defTabSz="822959">
              <a:buSzPts val="1600"/>
              <a:defRPr sz="1619"/>
            </a:pPr>
            <a:r>
              <a:t>Other systems use complex analog components</a:t>
            </a:r>
          </a:p>
          <a:p>
            <a:pPr lvl="1" marL="822959" indent="-308609" defTabSz="822959">
              <a:buSzPts val="1600"/>
              <a:defRPr sz="1619"/>
            </a:pPr>
            <a:r>
              <a:t>Backscatter systems use switches to modulate reflections</a:t>
            </a:r>
          </a:p>
          <a:p>
            <a:pPr marL="411479" indent="-320039" defTabSz="822959">
              <a:buSzPts val="1700"/>
              <a:defRPr sz="1800"/>
            </a:pPr>
            <a:r>
              <a:t>Costs </a:t>
            </a:r>
            <a:r>
              <a:rPr b="1"/>
              <a:t>extremely</a:t>
            </a:r>
            <a:r>
              <a:t> cheap</a:t>
            </a:r>
          </a:p>
          <a:p>
            <a:pPr lvl="1" marL="822959" indent="-308609" defTabSz="822959">
              <a:buSzPts val="1600"/>
              <a:defRPr sz="1619"/>
            </a:pPr>
            <a:r>
              <a:t>IC costs proportional to size of chip</a:t>
            </a:r>
          </a:p>
          <a:p>
            <a:pPr lvl="1" marL="822959" indent="-308609" defTabSz="822959">
              <a:buSzPts val="1600"/>
              <a:defRPr sz="1619"/>
            </a:pPr>
            <a:r>
              <a:t>Active radio devices like for Wi-Fi, LoRa, BLE have about 10mm</a:t>
            </a:r>
            <a:r>
              <a:rPr baseline="29777"/>
              <a:t>2</a:t>
            </a:r>
            <a:r>
              <a:t> die area used for RF components</a:t>
            </a:r>
          </a:p>
          <a:p>
            <a:pPr lvl="1" marL="822959" indent="-308609" defTabSz="822959">
              <a:buSzPts val="1600"/>
              <a:defRPr sz="1619"/>
            </a:pPr>
            <a:r>
              <a:t>Backscatter systems like RFID use about 0.15mm</a:t>
            </a:r>
            <a:r>
              <a:rPr baseline="29777"/>
              <a:t>2</a:t>
            </a:r>
            <a:r>
              <a:t> of die area</a:t>
            </a:r>
          </a:p>
          <a:p>
            <a:pPr lvl="1" marL="822959" indent="-308609" defTabSz="822959">
              <a:buSzPts val="1600"/>
              <a:defRPr sz="1619"/>
            </a:pPr>
            <a:r>
              <a:t>This LoRa backscatter system uses &lt;0.01mm</a:t>
            </a:r>
            <a:r>
              <a:rPr baseline="29777"/>
              <a:t>2</a:t>
            </a:r>
            <a:r>
              <a:t> of die area</a:t>
            </a:r>
          </a:p>
          <a:p>
            <a:pPr lvl="2" marL="1234439" indent="-308609" defTabSz="822959">
              <a:buSzPts val="1600"/>
              <a:defRPr sz="1619"/>
            </a:pPr>
            <a:r>
              <a:t>Switches use space efficient resistors and capacitors</a:t>
            </a:r>
          </a:p>
          <a:p>
            <a:pPr lvl="2" marL="1234439" indent="-308609" defTabSz="822959">
              <a:buSzPts val="1600"/>
              <a:defRPr sz="1619"/>
            </a:pPr>
            <a:r>
              <a:t>Metal in metal capacitors made on metal layers on top of MOS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82;p43"/>
          <p:cNvSpPr txBox="1"/>
          <p:nvPr>
            <p:ph type="title"/>
          </p:nvPr>
        </p:nvSpPr>
        <p:spPr>
          <a:xfrm>
            <a:off x="460950" y="2611964"/>
            <a:ext cx="8222100" cy="1869316"/>
          </a:xfrm>
          <a:prstGeom prst="rect">
            <a:avLst/>
          </a:prstGeom>
        </p:spPr>
        <p:txBody>
          <a:bodyPr/>
          <a:lstStyle/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Motivation</a:t>
            </a: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Design</a:t>
            </a: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Hardware Implementation</a:t>
            </a:r>
          </a:p>
          <a:p>
            <a:pPr defTabSz="365760">
              <a:defRPr b="1" sz="1680"/>
            </a:pPr>
            <a:r>
              <a:t>Results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Conclusion</a:t>
            </a:r>
          </a:p>
          <a:p>
            <a:pPr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z="1680">
                <a:solidFill>
                  <a:schemeClr val="accent4">
                    <a:lumOff val="-1960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References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Challenges &amp; Future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87;p44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Results Overview</a:t>
            </a:r>
          </a:p>
        </p:txBody>
      </p:sp>
      <p:sp>
        <p:nvSpPr>
          <p:cNvPr id="239" name="Google Shape;288;p44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/>
            <a:r>
              <a:t>Receiver Characterization</a:t>
            </a:r>
          </a:p>
          <a:p>
            <a:pPr/>
            <a:r>
              <a:t>Operational Range</a:t>
            </a:r>
          </a:p>
          <a:p>
            <a:pPr/>
            <a:r>
              <a:t>Wide-Area Applications</a:t>
            </a:r>
          </a:p>
          <a:p>
            <a:pPr lvl="1" marL="914400" indent="-342900">
              <a:buSzPts val="1800"/>
              <a:defRPr sz="1800"/>
            </a:pPr>
            <a:r>
              <a:t>Whole-Home and Office Sensing</a:t>
            </a:r>
          </a:p>
          <a:p>
            <a:pPr/>
            <a:r>
              <a:t>RF-Challenged Applications</a:t>
            </a:r>
          </a:p>
          <a:p>
            <a:pPr lvl="1" marL="914400" indent="-342900">
              <a:buSzPts val="1800"/>
              <a:defRPr sz="1800"/>
            </a:pPr>
            <a:r>
              <a:t>Smart Contact Lens</a:t>
            </a:r>
          </a:p>
          <a:p>
            <a:pPr lvl="1" marL="914400" indent="-342900">
              <a:buSzPts val="1800"/>
              <a:defRPr sz="1800"/>
            </a:pPr>
            <a:r>
              <a:t>Flexible Epidermal Patch Sensor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93;p45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 defTabSz="795527">
              <a:defRPr sz="2784"/>
            </a:pPr>
            <a:r>
              <a:t>Receiver</a:t>
            </a:r>
            <a:br/>
            <a:r>
              <a:t>Characterization</a:t>
            </a:r>
          </a:p>
        </p:txBody>
      </p:sp>
      <p:sp>
        <p:nvSpPr>
          <p:cNvPr id="244" name="Google Shape;294;p45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/>
            <a:r>
              <a:t>Wired setup (avoid</a:t>
            </a:r>
            <a:br/>
            <a:r>
              <a:t>multipath</a:t>
            </a:r>
            <a:br/>
            <a:r>
              <a:t>complications)</a:t>
            </a:r>
          </a:p>
          <a:p>
            <a:pPr/>
            <a:r>
              <a:t>Semtech SX1276 chipsets are both CSS transmitter and receiver</a:t>
            </a:r>
          </a:p>
          <a:p>
            <a:pPr>
              <a:buClr>
                <a:srgbClr val="38761D"/>
              </a:buClr>
              <a:defRPr>
                <a:solidFill>
                  <a:srgbClr val="38761D"/>
                </a:solidFill>
              </a:defRPr>
            </a:pPr>
            <a:r>
              <a:t>Conclusion: sensitivity is inversely proportional to the data rate of the packet</a:t>
            </a:r>
          </a:p>
          <a:p>
            <a:pPr lvl="1" marL="914400" indent="-342900">
              <a:buSzPts val="1800"/>
              <a:defRPr sz="1800"/>
            </a:pPr>
            <a:r>
              <a:t>Below -142 dBm, receiver cannot correctly decode packets</a:t>
            </a:r>
          </a:p>
          <a:p>
            <a:pPr lvl="1" marL="914400" indent="-342900">
              <a:buSzPts val="1800"/>
              <a:defRPr sz="1800"/>
            </a:pPr>
            <a:r>
              <a:t>RSSI values reported by chipset do not correspond to actual power level of received packet, but proportional</a:t>
            </a:r>
          </a:p>
        </p:txBody>
      </p:sp>
      <p:pic>
        <p:nvPicPr>
          <p:cNvPr id="245" name="Google Shape;295;p45" descr="Google Shape;295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074" y="326625"/>
            <a:ext cx="5111026" cy="2742476"/>
          </a:xfrm>
          <a:prstGeom prst="rect">
            <a:avLst/>
          </a:prstGeom>
          <a:ln>
            <a:solidFill>
              <a:srgbClr val="424242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307;p47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Operational Range</a:t>
            </a:r>
          </a:p>
        </p:txBody>
      </p:sp>
      <p:sp>
        <p:nvSpPr>
          <p:cNvPr id="250" name="Google Shape;308;p47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/>
            <a:r>
              <a:t>Setup</a:t>
            </a:r>
          </a:p>
          <a:p>
            <a:pPr lvl="1" marL="914400" indent="-342900">
              <a:buSzPts val="1800"/>
              <a:defRPr sz="1800"/>
            </a:pPr>
            <a:r>
              <a:t>SX1276 LoRa development kit with power amplifier as RF source</a:t>
            </a:r>
          </a:p>
          <a:p>
            <a:pPr lvl="1" marL="914400" indent="-342900">
              <a:buSzPts val="1800"/>
              <a:defRPr sz="1800"/>
            </a:pPr>
            <a:r>
              <a:t>Transmitting 30 dBm signals in 6 dBi patch antenna at 915 MHz</a:t>
            </a:r>
          </a:p>
          <a:p>
            <a:pPr lvl="1" marL="914400" indent="-342900">
              <a:buSzPts val="1800"/>
              <a:defRPr sz="1800"/>
            </a:pPr>
            <a:r>
              <a:t>Backscatter device to transmit LoRa packets at offset 3 MHz, SF=12, BW=31.25 kHz, (8,4) hamming code (3-byte payload, 2-byte CRC)</a:t>
            </a:r>
          </a:p>
          <a:p>
            <a:pPr/>
            <a:r>
              <a:t>Two deployment 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347;p52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 defTabSz="530351">
              <a:defRPr sz="1856"/>
            </a:pPr>
            <a:r>
              <a:t>Applications: </a:t>
            </a:r>
            <a:br/>
            <a:r>
              <a:t>Whole-Home </a:t>
            </a:r>
            <a:br/>
            <a:r>
              <a:t>Sensing</a:t>
            </a:r>
          </a:p>
        </p:txBody>
      </p:sp>
      <p:sp>
        <p:nvSpPr>
          <p:cNvPr id="255" name="Google Shape;348;p52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 indent="-349250">
              <a:buSzPts val="1900"/>
              <a:defRPr sz="1900"/>
            </a:pPr>
            <a:r>
              <a:t>Previously: limited </a:t>
            </a:r>
            <a:br/>
            <a:r>
              <a:t>range and coverage preclude whole-home sensing</a:t>
            </a:r>
          </a:p>
          <a:p>
            <a:pPr indent="-349250">
              <a:buSzPts val="1900"/>
              <a:defRPr sz="1900"/>
            </a:pPr>
            <a:r>
              <a:t>LoRa backscattering deployment: 4,800 ft</a:t>
            </a:r>
            <a:r>
              <a:rPr baseline="30000"/>
              <a:t>2</a:t>
            </a:r>
            <a:r>
              <a:t> three-story house </a:t>
            </a:r>
            <a:r>
              <a:rPr sz="1400"/>
              <a:t>(Δ</a:t>
            </a:r>
            <a:r>
              <a:rPr i="1" sz="1400"/>
              <a:t>f = 1 </a:t>
            </a:r>
            <a:r>
              <a:rPr sz="1400"/>
              <a:t>MHz)</a:t>
            </a:r>
            <a:endParaRPr sz="1400"/>
          </a:p>
          <a:p>
            <a:pPr indent="-349250">
              <a:buSzPts val="1900"/>
              <a:defRPr sz="1900"/>
            </a:pPr>
            <a:r>
              <a:t>Backscattering device moved through house in 6x6-ft. grid</a:t>
            </a:r>
          </a:p>
          <a:p>
            <a:pPr indent="-349250">
              <a:buClr>
                <a:srgbClr val="38761D"/>
              </a:buClr>
              <a:buSzPts val="1900"/>
              <a:defRPr sz="1900">
                <a:solidFill>
                  <a:srgbClr val="38761D"/>
                </a:solidFill>
              </a:defRPr>
            </a:pPr>
            <a:r>
              <a:t>Conclusion: coverage is equivalent to typical wireless coverage; sufficient for smarthome IoT devices</a:t>
            </a:r>
          </a:p>
        </p:txBody>
      </p:sp>
      <p:pic>
        <p:nvPicPr>
          <p:cNvPr id="256" name="Google Shape;349;p52" descr="Google Shape;349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785647"/>
            <a:ext cx="9144003" cy="2072357"/>
          </a:xfrm>
          <a:prstGeom prst="rect">
            <a:avLst/>
          </a:prstGeom>
          <a:ln>
            <a:solidFill>
              <a:srgbClr val="424242"/>
            </a:solidFill>
          </a:ln>
        </p:spPr>
      </p:pic>
      <p:pic>
        <p:nvPicPr>
          <p:cNvPr id="257" name="Google Shape;350;p52" descr="Google Shape;350;p5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8975" y="212303"/>
            <a:ext cx="5411175" cy="2741284"/>
          </a:xfrm>
          <a:prstGeom prst="rect">
            <a:avLst/>
          </a:prstGeom>
          <a:ln>
            <a:solidFill>
              <a:srgbClr val="424242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355;p53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 defTabSz="795527">
              <a:defRPr sz="2784"/>
            </a:pPr>
            <a:r>
              <a:t>Applications: </a:t>
            </a:r>
            <a:br/>
            <a:r>
              <a:t>Office Sensing</a:t>
            </a:r>
          </a:p>
        </p:txBody>
      </p:sp>
      <p:sp>
        <p:nvSpPr>
          <p:cNvPr id="262" name="Google Shape;356;p53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 marL="443484" indent="-332613" defTabSz="886968">
              <a:buSzPts val="1700"/>
              <a:defRPr sz="1746"/>
            </a:pPr>
            <a:r>
              <a:t>LoRa backscattering </a:t>
            </a:r>
            <a:br/>
            <a:r>
              <a:t>deployment: 13,024 ft</a:t>
            </a:r>
            <a:r>
              <a:rPr baseline="29938"/>
              <a:t>2</a:t>
            </a:r>
            <a:r>
              <a:t> </a:t>
            </a:r>
            <a:br/>
            <a:r>
              <a:t>office with 41 rooms</a:t>
            </a:r>
            <a:br/>
            <a:r>
              <a:rPr sz="1358"/>
              <a:t>(Δ</a:t>
            </a:r>
            <a:r>
              <a:rPr i="1" sz="1358"/>
              <a:t>f = 3 </a:t>
            </a:r>
            <a:r>
              <a:rPr sz="1358"/>
              <a:t>MHz)</a:t>
            </a:r>
            <a:endParaRPr sz="1649"/>
          </a:p>
          <a:p>
            <a:pPr marL="443484" indent="-332613" defTabSz="886968">
              <a:buSzPts val="1700"/>
              <a:defRPr sz="1746"/>
            </a:pPr>
            <a:r>
              <a:t>Backscattering device </a:t>
            </a:r>
            <a:br/>
            <a:r>
              <a:t>moved through office in </a:t>
            </a:r>
            <a:br/>
            <a:r>
              <a:t>26x26-ft. grid; source and</a:t>
            </a:r>
            <a:br/>
            <a:r>
              <a:t>receiver have sheet-rock,</a:t>
            </a:r>
            <a:br/>
            <a:r>
              <a:t>metal, insulation, and</a:t>
            </a:r>
            <a:br/>
            <a:r>
              <a:t>offices between them</a:t>
            </a:r>
          </a:p>
          <a:p>
            <a:pPr marL="443484" indent="-332613" defTabSz="886968">
              <a:buClr>
                <a:srgbClr val="38761D"/>
              </a:buClr>
              <a:buSzPts val="1700"/>
              <a:defRPr sz="1746">
                <a:solidFill>
                  <a:srgbClr val="38761D"/>
                </a:solidFill>
              </a:defRPr>
            </a:pPr>
            <a:r>
              <a:t>Conclusion: able to achieve wide-area backscatter coverage in significant multi-path environments</a:t>
            </a:r>
          </a:p>
        </p:txBody>
      </p:sp>
      <p:pic>
        <p:nvPicPr>
          <p:cNvPr id="263" name="Google Shape;357;p53" descr="Google Shape;357;p5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8924" y="212300"/>
            <a:ext cx="5211228" cy="2501001"/>
          </a:xfrm>
          <a:prstGeom prst="rect">
            <a:avLst/>
          </a:prstGeom>
          <a:ln>
            <a:solidFill>
              <a:srgbClr val="424242"/>
            </a:solidFill>
          </a:ln>
        </p:spPr>
      </p:pic>
      <p:pic>
        <p:nvPicPr>
          <p:cNvPr id="264" name="Google Shape;358;p53" descr="Google Shape;358;p5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8924" y="2865700"/>
            <a:ext cx="5211228" cy="2501001"/>
          </a:xfrm>
          <a:prstGeom prst="rect">
            <a:avLst/>
          </a:prstGeom>
          <a:ln>
            <a:solidFill>
              <a:srgbClr val="424242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363;p54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 defTabSz="795527">
              <a:defRPr sz="2784"/>
            </a:pPr>
            <a:r>
              <a:t>Applications:</a:t>
            </a:r>
            <a:br/>
            <a:r>
              <a:t>Precision Agriculture</a:t>
            </a:r>
          </a:p>
        </p:txBody>
      </p:sp>
      <p:pic>
        <p:nvPicPr>
          <p:cNvPr id="269" name="Google Shape;364;p54" descr="Google Shape;364;p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0875" y="392113"/>
            <a:ext cx="2895601" cy="2009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Google Shape;365;p54" descr="Google Shape;365;p5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0875" y="2579798"/>
            <a:ext cx="2895601" cy="169839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Google Shape;366;p54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 indent="-342900">
              <a:buSzPts val="1800"/>
              <a:defRPr sz="1800"/>
            </a:pPr>
            <a:r>
              <a:t>Deployed on one-acre (~43560 ft</a:t>
            </a:r>
            <a:r>
              <a:rPr baseline="30000" sz="1900"/>
              <a:t>2</a:t>
            </a:r>
            <a:r>
              <a:rPr sz="1900"/>
              <a:t>) farm</a:t>
            </a:r>
            <a:endParaRPr sz="1900"/>
          </a:p>
          <a:p>
            <a:pPr indent="-349250">
              <a:buSzPts val="1900"/>
              <a:defRPr sz="1900"/>
            </a:pPr>
            <a:r>
              <a:t>RF source and receiver on opposite sides</a:t>
            </a:r>
          </a:p>
          <a:p>
            <a:pPr indent="-349250">
              <a:buSzPts val="1900"/>
              <a:defRPr sz="1900"/>
            </a:pPr>
            <a:r>
              <a:t>Farm divided into 45ft x 45ft grids</a:t>
            </a:r>
          </a:p>
          <a:p>
            <a:pPr indent="-349250">
              <a:buSzPts val="1900"/>
              <a:defRPr sz="1900"/>
            </a:pPr>
            <a:r>
              <a:t>Backscatter device w/ 1MHz offset placed</a:t>
            </a:r>
            <a:br/>
            <a:r>
              <a:t>at ground level, between plants and bushes</a:t>
            </a:r>
          </a:p>
          <a:p>
            <a:pPr indent="-349250">
              <a:buSzPts val="1900"/>
              <a:defRPr sz="1900"/>
            </a:pPr>
            <a:r>
              <a:t>RSSI measured across 20 locations at center of the grids</a:t>
            </a:r>
          </a:p>
          <a:p>
            <a:pPr indent="-349250">
              <a:buSzPts val="1900"/>
              <a:defRPr sz="1900"/>
            </a:pPr>
            <a:r>
              <a:t>Median RSSI = -137 dBm, minimum RSSI = -143 dBm</a:t>
            </a:r>
          </a:p>
          <a:p>
            <a:pPr indent="-349250">
              <a:buClr>
                <a:srgbClr val="38761D"/>
              </a:buClr>
              <a:buSzPts val="1900"/>
              <a:defRPr sz="1900">
                <a:solidFill>
                  <a:srgbClr val="38761D"/>
                </a:solidFill>
              </a:defRPr>
            </a:pPr>
            <a:r>
              <a:t>Conclusion: reliable backscatter communication across a one-acre farm with only one transmitter and receiver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371;p55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Applications: Smart Contact Lens</a:t>
            </a:r>
          </a:p>
        </p:txBody>
      </p:sp>
      <p:sp>
        <p:nvSpPr>
          <p:cNvPr id="276" name="Google Shape;372;p55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 marL="397763" indent="-309372" defTabSz="795527">
              <a:buSzPts val="1700"/>
              <a:defRPr sz="1740"/>
            </a:pPr>
            <a:r>
              <a:t>Can measure various health indicators</a:t>
            </a:r>
            <a:br/>
            <a:r>
              <a:t>(glucose, sodium, cholesterol) in tears</a:t>
            </a:r>
          </a:p>
          <a:p>
            <a:pPr marL="397763" indent="-309372" defTabSz="795527">
              <a:buSzPts val="1700"/>
              <a:defRPr sz="1740"/>
            </a:pPr>
            <a:r>
              <a:t>IC not currently possible to place in lens</a:t>
            </a:r>
          </a:p>
          <a:p>
            <a:pPr marL="397763" indent="-309372" defTabSz="795527">
              <a:buSzPts val="1700"/>
              <a:defRPr sz="1740"/>
            </a:pPr>
            <a:r>
              <a:t>1 cm diameter loop of 30 AWG wire</a:t>
            </a:r>
            <a:br/>
            <a:r>
              <a:t>between two contact lenses</a:t>
            </a:r>
          </a:p>
          <a:p>
            <a:pPr marL="397763" indent="-309372" defTabSz="795527">
              <a:buSzPts val="1700"/>
              <a:defRPr sz="1740"/>
            </a:pPr>
            <a:r>
              <a:t>Deployed in 104ft x 32ft atrium with </a:t>
            </a:r>
            <a:br/>
            <a:r>
              <a:t>RF source and receiver at opposite ends of the room</a:t>
            </a:r>
          </a:p>
          <a:p>
            <a:pPr marL="397763" indent="-309372" defTabSz="795527">
              <a:buSzPts val="1700"/>
              <a:defRPr sz="1740"/>
            </a:pPr>
            <a:r>
              <a:t>Driven by FPGA PoC and sends LoRa packets at 1MHz offset</a:t>
            </a:r>
          </a:p>
          <a:p>
            <a:pPr marL="397763" indent="-309372" defTabSz="795527">
              <a:buSzPts val="1700"/>
              <a:defRPr sz="1740"/>
            </a:pPr>
            <a:r>
              <a:t>RSSI measured at center of 12ft x 10ft grids in the room</a:t>
            </a:r>
          </a:p>
          <a:p>
            <a:pPr marL="397763" indent="-309372" defTabSz="795527">
              <a:buClr>
                <a:srgbClr val="38761D"/>
              </a:buClr>
              <a:buSzPts val="1700"/>
              <a:defRPr sz="1740">
                <a:solidFill>
                  <a:srgbClr val="38761D"/>
                </a:solidFill>
              </a:defRPr>
            </a:pPr>
            <a:r>
              <a:t>Conclusion: smart contact lens </a:t>
            </a:r>
            <a:r>
              <a:rPr b="1"/>
              <a:t>can </a:t>
            </a:r>
            <a:r>
              <a:t>communicate via CSS backscatter at farther distances than prior approaches</a:t>
            </a:r>
          </a:p>
        </p:txBody>
      </p:sp>
      <p:pic>
        <p:nvPicPr>
          <p:cNvPr id="277" name="Google Shape;373;p55" descr="Google Shape;373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8813" y="186549"/>
            <a:ext cx="1552576" cy="217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Google Shape;374;p55" descr="Google Shape;374;p5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4274" y="2414124"/>
            <a:ext cx="3297127" cy="1956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379;p56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 defTabSz="795527">
              <a:defRPr sz="2784"/>
            </a:pPr>
            <a:r>
              <a:t>Applications: </a:t>
            </a:r>
            <a:br/>
            <a:r>
              <a:t>Epidermal Patch Sensor</a:t>
            </a:r>
          </a:p>
        </p:txBody>
      </p:sp>
      <p:pic>
        <p:nvPicPr>
          <p:cNvPr id="281" name="Google Shape;380;p56" descr="Google Shape;380;p5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4163" y="206124"/>
            <a:ext cx="1857376" cy="2581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Google Shape;381;p56" descr="Google Shape;381;p5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2250" y="2787400"/>
            <a:ext cx="3239301" cy="18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Google Shape;382;p56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 marL="397763" indent="-309372" defTabSz="795527">
              <a:buSzPts val="1700"/>
              <a:defRPr sz="1740"/>
            </a:pPr>
            <a:r>
              <a:t>Measure temperature, sweat,</a:t>
            </a:r>
            <a:br/>
            <a:r>
              <a:t>ECG, and other vitals in real time</a:t>
            </a:r>
          </a:p>
          <a:p>
            <a:pPr marL="397763" indent="-309372" defTabSz="795527">
              <a:buSzPts val="1700"/>
              <a:defRPr sz="1740"/>
            </a:pPr>
            <a:r>
              <a:t>Sticker RFID antenna (Alien’s Squiggle</a:t>
            </a:r>
            <a:br/>
            <a:r>
              <a:t>inlay) connected to FPGA PoC driver</a:t>
            </a:r>
          </a:p>
          <a:p>
            <a:pPr marL="397763" indent="-309372" defTabSz="795527">
              <a:buSzPts val="1700"/>
              <a:defRPr sz="1740"/>
            </a:pPr>
            <a:r>
              <a:t>Utilize cheap RFID tags with LoRa</a:t>
            </a:r>
            <a:br/>
            <a:r>
              <a:t>backscatter system to create</a:t>
            </a:r>
            <a:br/>
            <a:r>
              <a:t>cheap patch sensors</a:t>
            </a:r>
          </a:p>
          <a:p>
            <a:pPr marL="397763" indent="-309372" defTabSz="795527">
              <a:buSzPts val="1700"/>
              <a:defRPr sz="1740"/>
            </a:pPr>
            <a:r>
              <a:t>RF transmitter and receiver at opposite ends of 3,328 ft</a:t>
            </a:r>
            <a:r>
              <a:rPr baseline="29701"/>
              <a:t>2</a:t>
            </a:r>
            <a:r>
              <a:t> atrium</a:t>
            </a:r>
          </a:p>
          <a:p>
            <a:pPr marL="397763" indent="-309372" defTabSz="795527">
              <a:buSzPts val="1700"/>
              <a:defRPr sz="1740"/>
            </a:pPr>
            <a:r>
              <a:t>Measuring RSSI of 1MHz offset backscatter signals just as the lens</a:t>
            </a:r>
          </a:p>
          <a:p>
            <a:pPr marL="397763" indent="-309372" defTabSz="795527">
              <a:buClr>
                <a:srgbClr val="38761D"/>
              </a:buClr>
              <a:buSzPts val="1700"/>
              <a:defRPr sz="1740">
                <a:solidFill>
                  <a:srgbClr val="38761D"/>
                </a:solidFill>
              </a:defRPr>
            </a:pPr>
            <a:r>
              <a:t>Conclusion: patch sensor provides reliable connectivity with RSSI greater than -132 dBm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79;p15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Motivation: Ubiquitous Connectivity</a:t>
            </a:r>
          </a:p>
        </p:txBody>
      </p:sp>
      <p:sp>
        <p:nvSpPr>
          <p:cNvPr id="137" name="Google Shape;80;p15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/>
            <a:r>
              <a:t>Implementing communication between billions of devices</a:t>
            </a:r>
          </a:p>
          <a:p>
            <a:pPr/>
            <a:r>
              <a:t>Requirements</a:t>
            </a:r>
          </a:p>
          <a:p>
            <a:pPr lvl="1" marL="914400" indent="-342900">
              <a:buSzPts val="1800"/>
              <a:defRPr sz="1800"/>
            </a:pPr>
            <a:r>
              <a:t>Reliable and long range communication</a:t>
            </a:r>
          </a:p>
          <a:p>
            <a:pPr lvl="1" marL="914400" indent="-342900">
              <a:buSzPts val="1800"/>
              <a:defRPr sz="1800"/>
            </a:pPr>
            <a:r>
              <a:t>Low power</a:t>
            </a:r>
          </a:p>
          <a:p>
            <a:pPr lvl="1" marL="914400" indent="-342900">
              <a:buSzPts val="1800"/>
              <a:defRPr sz="1800"/>
            </a:pPr>
            <a:r>
              <a:t>Inexpensive to manufacture</a:t>
            </a:r>
          </a:p>
          <a:p>
            <a:pPr/>
            <a:r>
              <a:t>Issues</a:t>
            </a:r>
          </a:p>
          <a:p>
            <a:pPr lvl="1" marL="914400" indent="-342900">
              <a:buSzPts val="1800"/>
              <a:defRPr sz="1800"/>
            </a:pPr>
            <a:r>
              <a:t>No existing technology combines all three factors</a:t>
            </a:r>
          </a:p>
          <a:p>
            <a:pPr lvl="1" marL="914400" indent="-342900">
              <a:buSzPts val="1800"/>
              <a:defRPr sz="1800"/>
            </a:pPr>
            <a:r>
              <a:t>E.g., backscattering is low power and cheap, but short ranged</a:t>
            </a:r>
          </a:p>
          <a:p>
            <a:pPr/>
            <a:r>
              <a:t>Solution</a:t>
            </a:r>
          </a:p>
          <a:p>
            <a:pPr lvl="1" marL="914400" indent="-342900">
              <a:buSzPts val="1800"/>
              <a:defRPr sz="1800"/>
            </a:pPr>
            <a:r>
              <a:t>LoRa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2;p43"/>
          <p:cNvSpPr txBox="1"/>
          <p:nvPr>
            <p:ph type="title"/>
          </p:nvPr>
        </p:nvSpPr>
        <p:spPr>
          <a:xfrm>
            <a:off x="460950" y="2611964"/>
            <a:ext cx="8222100" cy="1869316"/>
          </a:xfrm>
          <a:prstGeom prst="rect">
            <a:avLst/>
          </a:prstGeom>
        </p:spPr>
        <p:txBody>
          <a:bodyPr/>
          <a:lstStyle/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Motivation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Design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Hardware Implementation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Results</a:t>
            </a:r>
          </a:p>
          <a:p>
            <a:pPr defTabSz="365760">
              <a:defRPr sz="1680">
                <a:solidFill>
                  <a:schemeClr val="accent4"/>
                </a:solidFill>
              </a:defRPr>
            </a:pPr>
            <a:r>
              <a:t>Conclusion</a:t>
            </a:r>
          </a:p>
          <a:p>
            <a:pPr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z="1680">
                <a:solidFill>
                  <a:schemeClr val="accent4">
                    <a:lumOff val="-1960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References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Challenges &amp; Future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392;p58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90" name="Google Shape;393;p58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/>
            <a:r>
              <a:t>LoRa is the first wireless system that operates at km distances while consuming less than 10 </a:t>
            </a:r>
            <a:r>
              <a:rPr i="1"/>
              <a:t>µ</a:t>
            </a:r>
            <a:r>
              <a:t>W</a:t>
            </a:r>
          </a:p>
          <a:p>
            <a:pPr/>
            <a:r>
              <a:t>Inexpensive, flexible form factor connectivity solutions which can be integrated into everyday objects</a:t>
            </a:r>
          </a:p>
          <a:p>
            <a:pPr/>
            <a:r>
              <a:t>Feasible for wide-area deployment: whole-home coverage, precision agriculture, long-range medical implants, and more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82;p43"/>
          <p:cNvSpPr txBox="1"/>
          <p:nvPr>
            <p:ph type="title"/>
          </p:nvPr>
        </p:nvSpPr>
        <p:spPr>
          <a:xfrm>
            <a:off x="460950" y="2611964"/>
            <a:ext cx="8222100" cy="1634072"/>
          </a:xfrm>
          <a:prstGeom prst="rect">
            <a:avLst/>
          </a:prstGeom>
        </p:spPr>
        <p:txBody>
          <a:bodyPr/>
          <a:lstStyle/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Motivation</a:t>
            </a: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Design</a:t>
            </a: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Hardware Implementation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Results</a:t>
            </a:r>
          </a:p>
          <a:p>
            <a:pPr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b="1" sz="16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References</a:t>
            </a:r>
          </a:p>
          <a:p>
            <a:pPr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b="1" sz="168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Challenges &amp; Future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399;p59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/>
            <a:r>
              <a:t>Achieving higher data rates</a:t>
            </a:r>
          </a:p>
          <a:p>
            <a:pPr lvl="1" marL="914400" indent="-342900">
              <a:buSzPts val="1800"/>
              <a:defRPr sz="1800"/>
            </a:pPr>
            <a:r>
              <a:t>Currently limited by LoRa</a:t>
            </a:r>
          </a:p>
          <a:p>
            <a:pPr lvl="1" marL="914400" indent="-342900">
              <a:buSzPts val="1800"/>
              <a:defRPr sz="1800"/>
            </a:pPr>
            <a:r>
              <a:t>Use multiple frequency bands or multiple antenna designs?</a:t>
            </a:r>
          </a:p>
          <a:p>
            <a:pPr/>
            <a:r>
              <a:t>LoRa-independent design</a:t>
            </a:r>
          </a:p>
          <a:p>
            <a:pPr lvl="1" marL="914400" indent="-342900">
              <a:buSzPts val="1800"/>
              <a:defRPr sz="1800"/>
            </a:pPr>
            <a:r>
              <a:t>Reliance on CSS modulation suggests key innovation is independent of LoRa</a:t>
            </a:r>
          </a:p>
          <a:p>
            <a:pPr/>
            <a:r>
              <a:t>Networking high volumes of devices</a:t>
            </a:r>
          </a:p>
          <a:p>
            <a:pPr lvl="1" marL="914400" indent="-342900">
              <a:buSzPts val="1800"/>
              <a:defRPr sz="1800"/>
            </a:pPr>
            <a:r>
              <a:t>Currently limited by TDMA’s upper bound on throughput</a:t>
            </a:r>
          </a:p>
          <a:p>
            <a:pPr/>
            <a:r>
              <a:t>Other power sources</a:t>
            </a:r>
          </a:p>
          <a:p>
            <a:pPr lvl="1" marL="914400" indent="-342900">
              <a:buSzPts val="1800"/>
              <a:defRPr sz="1800"/>
            </a:pPr>
            <a:r>
              <a:t>RF power harvesting?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" y="1577040"/>
            <a:ext cx="9144001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404;p60"/>
          <p:cNvSpPr txBox="1"/>
          <p:nvPr>
            <p:ph type="title"/>
          </p:nvPr>
        </p:nvSpPr>
        <p:spPr>
          <a:xfrm>
            <a:off x="460950" y="2753799"/>
            <a:ext cx="8222099" cy="1350301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G_8818.jpg" descr="IMG_88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047" y="543399"/>
            <a:ext cx="3505784" cy="261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G_8819.jpg" descr="IMG_881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142" y="543399"/>
            <a:ext cx="3752334" cy="261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G_8814.jpg" descr="IMG_881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5486" y="3654969"/>
            <a:ext cx="3153028" cy="2520737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https://github.com/PrateekSinghRajput/Post-Graduate-Project-Details-2025"/>
          <p:cNvSpPr txBox="1"/>
          <p:nvPr/>
        </p:nvSpPr>
        <p:spPr>
          <a:xfrm>
            <a:off x="1537103" y="6431626"/>
            <a:ext cx="606979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b="1"/>
              <a:t>https://github.com</a:t>
            </a:r>
            <a:r>
              <a:t>/PrateekSinghRajput/Post-Graduate-Project-Details-2025</a:t>
            </a:r>
          </a:p>
        </p:txBody>
      </p:sp>
      <p:sp>
        <p:nvSpPr>
          <p:cNvPr id="307" name="Receiver"/>
          <p:cNvSpPr txBox="1"/>
          <p:nvPr/>
        </p:nvSpPr>
        <p:spPr>
          <a:xfrm>
            <a:off x="1854924" y="237876"/>
            <a:ext cx="86003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600"/>
            </a:lvl1pPr>
          </a:lstStyle>
          <a:p>
            <a:pPr/>
            <a:r>
              <a:t>Receiver</a:t>
            </a:r>
          </a:p>
        </p:txBody>
      </p:sp>
      <p:sp>
        <p:nvSpPr>
          <p:cNvPr id="308" name="NODE 1"/>
          <p:cNvSpPr txBox="1"/>
          <p:nvPr/>
        </p:nvSpPr>
        <p:spPr>
          <a:xfrm>
            <a:off x="6187925" y="263276"/>
            <a:ext cx="7692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600"/>
            </a:lvl1pPr>
          </a:lstStyle>
          <a:p>
            <a:pPr/>
            <a:r>
              <a:t>NODE 1</a:t>
            </a:r>
          </a:p>
        </p:txBody>
      </p:sp>
      <p:sp>
        <p:nvSpPr>
          <p:cNvPr id="309" name="NODE 2"/>
          <p:cNvSpPr txBox="1"/>
          <p:nvPr/>
        </p:nvSpPr>
        <p:spPr>
          <a:xfrm>
            <a:off x="4239617" y="3368823"/>
            <a:ext cx="7692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600"/>
            </a:lvl1pPr>
          </a:lstStyle>
          <a:p>
            <a:pPr/>
            <a:r>
              <a:t>NODE 2</a:t>
            </a:r>
          </a:p>
        </p:txBody>
      </p:sp>
      <p:sp>
        <p:nvSpPr>
          <p:cNvPr id="310" name="Rectangle"/>
          <p:cNvSpPr/>
          <p:nvPr/>
        </p:nvSpPr>
        <p:spPr>
          <a:xfrm>
            <a:off x="1467666" y="6348519"/>
            <a:ext cx="6216093" cy="363598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85;p16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Applications</a:t>
            </a:r>
          </a:p>
        </p:txBody>
      </p:sp>
      <p:sp>
        <p:nvSpPr>
          <p:cNvPr id="140" name="Google Shape;86;p16"/>
          <p:cNvSpPr txBox="1"/>
          <p:nvPr>
            <p:ph type="body" idx="1"/>
          </p:nvPr>
        </p:nvSpPr>
        <p:spPr>
          <a:xfrm>
            <a:off x="471900" y="2558767"/>
            <a:ext cx="8222099" cy="3613501"/>
          </a:xfrm>
          <a:prstGeom prst="rect">
            <a:avLst/>
          </a:prstGeom>
        </p:spPr>
        <p:txBody>
          <a:bodyPr/>
          <a:lstStyle/>
          <a:p>
            <a:pPr/>
            <a:r>
              <a:t>Smart cities</a:t>
            </a:r>
          </a:p>
          <a:p>
            <a:pPr/>
            <a:r>
              <a:t>Precision agriculture</a:t>
            </a:r>
          </a:p>
          <a:p>
            <a:pPr/>
            <a:r>
              <a:t>Whole-home and office sensing</a:t>
            </a:r>
          </a:p>
          <a:p>
            <a:pPr/>
            <a:r>
              <a:t>Body-mounted medical sensing</a:t>
            </a:r>
          </a:p>
        </p:txBody>
      </p:sp>
      <p:pic>
        <p:nvPicPr>
          <p:cNvPr id="141" name="Google Shape;87;p16" descr="Google Shape;87;p16"/>
          <p:cNvPicPr>
            <a:picLocks noChangeAspect="1"/>
          </p:cNvPicPr>
          <p:nvPr/>
        </p:nvPicPr>
        <p:blipFill>
          <a:blip r:embed="rId2">
            <a:extLst/>
          </a:blip>
          <a:srcRect l="17859" t="1839" r="17852" b="1838"/>
          <a:stretch>
            <a:fillRect/>
          </a:stretch>
        </p:blipFill>
        <p:spPr>
          <a:xfrm>
            <a:off x="90177" y="4477851"/>
            <a:ext cx="2034733" cy="2034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88;p16" descr="Google Shape;88;p16"/>
          <p:cNvPicPr>
            <a:picLocks noChangeAspect="1"/>
          </p:cNvPicPr>
          <p:nvPr/>
        </p:nvPicPr>
        <p:blipFill>
          <a:blip r:embed="rId3">
            <a:extLst/>
          </a:blip>
          <a:srcRect l="10255" t="0" r="10247" b="0"/>
          <a:stretch>
            <a:fillRect/>
          </a:stretch>
        </p:blipFill>
        <p:spPr>
          <a:xfrm>
            <a:off x="4739509" y="4477851"/>
            <a:ext cx="2034735" cy="2034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89;p16" descr="Google Shape;89;p16"/>
          <p:cNvPicPr>
            <a:picLocks noChangeAspect="1"/>
          </p:cNvPicPr>
          <p:nvPr/>
        </p:nvPicPr>
        <p:blipFill>
          <a:blip r:embed="rId4">
            <a:extLst/>
          </a:blip>
          <a:srcRect l="36495" t="0" r="0" b="0"/>
          <a:stretch>
            <a:fillRect/>
          </a:stretch>
        </p:blipFill>
        <p:spPr>
          <a:xfrm>
            <a:off x="7010071" y="4477851"/>
            <a:ext cx="2034733" cy="2034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oogle Shape;90;p16" descr="Google Shape;90;p16"/>
          <p:cNvPicPr>
            <a:picLocks noChangeAspect="1"/>
          </p:cNvPicPr>
          <p:nvPr/>
        </p:nvPicPr>
        <p:blipFill>
          <a:blip r:embed="rId5">
            <a:extLst/>
          </a:blip>
          <a:srcRect l="3455" t="2492" r="4148" b="2023"/>
          <a:stretch>
            <a:fillRect/>
          </a:stretch>
        </p:blipFill>
        <p:spPr>
          <a:xfrm>
            <a:off x="2369749" y="4477850"/>
            <a:ext cx="2034738" cy="203473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oogle Shape;91;p16"/>
          <p:cNvSpPr txBox="1"/>
          <p:nvPr/>
        </p:nvSpPr>
        <p:spPr>
          <a:xfrm>
            <a:off x="3102000" y="6521297"/>
            <a:ext cx="6042000" cy="36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Images courtesy of longrange.cs.washington.edu</a:t>
            </a:r>
          </a:p>
        </p:txBody>
      </p:sp>
      <p:pic>
        <p:nvPicPr>
          <p:cNvPr id="146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22635" y="189269"/>
            <a:ext cx="4095937" cy="3269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96;p17"/>
          <p:cNvSpPr txBox="1"/>
          <p:nvPr>
            <p:ph type="title"/>
          </p:nvPr>
        </p:nvSpPr>
        <p:spPr>
          <a:xfrm>
            <a:off x="460950" y="2674341"/>
            <a:ext cx="8222100" cy="1766847"/>
          </a:xfrm>
          <a:prstGeom prst="rect">
            <a:avLst/>
          </a:prstGeom>
        </p:spPr>
        <p:txBody>
          <a:bodyPr/>
          <a:lstStyle/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Motivation</a:t>
            </a:r>
          </a:p>
          <a:p>
            <a:pPr defTabSz="365760">
              <a:defRPr b="1" sz="1680"/>
            </a:pPr>
            <a:r>
              <a:t>Design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Hardware Implementation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Results</a:t>
            </a:r>
          </a:p>
          <a:p>
            <a:pPr defTabSz="365760">
              <a:defRPr sz="1680">
                <a:solidFill>
                  <a:schemeClr val="accent4">
                    <a:lumOff val="-19607"/>
                  </a:schemeClr>
                </a:solidFill>
              </a:defRPr>
            </a:pPr>
            <a:r>
              <a:t>Conclusion</a:t>
            </a:r>
          </a:p>
          <a:p>
            <a:pPr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z="1680">
                <a:solidFill>
                  <a:schemeClr val="accent4">
                    <a:lumOff val="-1960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References</a:t>
            </a:r>
          </a:p>
          <a:p>
            <a:pPr defTabSz="365760">
              <a:defRPr sz="1680">
                <a:solidFill>
                  <a:srgbClr val="C9DAF8"/>
                </a:solidFill>
              </a:defRPr>
            </a:pPr>
            <a:r>
              <a:t>Challenges &amp; Future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01;p18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Why LoRa ?</a:t>
            </a:r>
          </a:p>
        </p:txBody>
      </p:sp>
      <p:sp>
        <p:nvSpPr>
          <p:cNvPr id="151" name="Google Shape;102;p18"/>
          <p:cNvSpPr txBox="1"/>
          <p:nvPr>
            <p:ph type="body" sz="half" idx="1"/>
          </p:nvPr>
        </p:nvSpPr>
        <p:spPr>
          <a:xfrm>
            <a:off x="471899" y="2558775"/>
            <a:ext cx="4341902" cy="39225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900"/>
            </a:pPr>
            <a:r>
              <a:t>Advantages:</a:t>
            </a:r>
          </a:p>
          <a:p>
            <a:pPr indent="-349250">
              <a:spcBef>
                <a:spcPts val="1600"/>
              </a:spcBef>
              <a:buSzPts val="1900"/>
              <a:defRPr b="1" sz="1900"/>
            </a:pPr>
            <a:r>
              <a:t>Low power consumption </a:t>
            </a:r>
            <a:r>
              <a:rPr b="0"/>
              <a:t>(three orders of magnitude lower than radios; not significantly better than other backscatter modes)</a:t>
            </a:r>
          </a:p>
          <a:p>
            <a:pPr indent="-349250">
              <a:buSzPts val="1900"/>
              <a:defRPr b="1" sz="1900"/>
            </a:pPr>
            <a:r>
              <a:t>High operating range</a:t>
            </a:r>
            <a:r>
              <a:rPr b="0"/>
              <a:t> (100s of meters compared to tens for other backscatter modes)</a:t>
            </a:r>
          </a:p>
          <a:p>
            <a:pPr indent="-349250">
              <a:buSzPts val="1900"/>
              <a:defRPr b="1" sz="1900"/>
            </a:pPr>
            <a:r>
              <a:t>Low cost and size</a:t>
            </a:r>
            <a:r>
              <a:rPr b="0"/>
              <a:t> (primarily digital construction materials)</a:t>
            </a:r>
          </a:p>
        </p:txBody>
      </p:sp>
      <p:sp>
        <p:nvSpPr>
          <p:cNvPr id="152" name="Google Shape;103;p18"/>
          <p:cNvSpPr txBox="1"/>
          <p:nvPr>
            <p:ph type="body" idx="21"/>
          </p:nvPr>
        </p:nvSpPr>
        <p:spPr>
          <a:xfrm>
            <a:off x="5151449" y="3396967"/>
            <a:ext cx="3999901" cy="3613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None/>
              <a:defRPr b="1" sz="1900"/>
            </a:pPr>
            <a:r>
              <a:t>Alternatives Explored:</a:t>
            </a:r>
          </a:p>
          <a:p>
            <a:pPr marL="0" indent="0">
              <a:buSzTx/>
              <a:buNone/>
            </a:pPr>
            <a:r>
              <a:t>Radios</a:t>
            </a:r>
          </a:p>
          <a:p>
            <a:pPr/>
            <a:r>
              <a:t>Wi-Fi</a:t>
            </a:r>
          </a:p>
          <a:p>
            <a:pPr/>
            <a:r>
              <a:t>BLE</a:t>
            </a:r>
          </a:p>
          <a:p>
            <a:pPr/>
            <a:r>
              <a:t>ZigBee</a:t>
            </a:r>
          </a:p>
          <a:p>
            <a:pPr/>
            <a:r>
              <a:t>SigFox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Backscatter</a:t>
            </a:r>
          </a:p>
          <a:p>
            <a:pPr/>
            <a:r>
              <a:t>RFID</a:t>
            </a:r>
          </a:p>
          <a:p>
            <a:pPr/>
            <a:r>
              <a:t>Passive Wi-Fi</a:t>
            </a:r>
          </a:p>
        </p:txBody>
      </p:sp>
      <p:pic>
        <p:nvPicPr>
          <p:cNvPr id="153" name="Google Shape;104;p18" descr="Google Shape;104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2625" y="345399"/>
            <a:ext cx="2447401" cy="2738777"/>
          </a:xfrm>
          <a:prstGeom prst="rect">
            <a:avLst/>
          </a:prstGeom>
          <a:ln>
            <a:solidFill>
              <a:srgbClr val="424242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1;p18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RF Module</a:t>
            </a:r>
          </a:p>
        </p:txBody>
      </p:sp>
      <p:pic>
        <p:nvPicPr>
          <p:cNvPr id="158" name="5.jpg" descr="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603" y="2917200"/>
            <a:ext cx="2638145" cy="102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11.png" descr="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1651" y="3294997"/>
            <a:ext cx="1831697" cy="2038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nrf.jpg" descr="nrf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10250" y="3566094"/>
            <a:ext cx="3023592" cy="143007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Google Shape;101;p18"/>
          <p:cNvSpPr txBox="1"/>
          <p:nvPr/>
        </p:nvSpPr>
        <p:spPr>
          <a:xfrm>
            <a:off x="3683722" y="2343242"/>
            <a:ext cx="8222100" cy="102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RF zigbee Module</a:t>
            </a:r>
          </a:p>
        </p:txBody>
      </p:sp>
      <p:sp>
        <p:nvSpPr>
          <p:cNvPr id="162" name="Google Shape;101;p18"/>
          <p:cNvSpPr txBox="1"/>
          <p:nvPr/>
        </p:nvSpPr>
        <p:spPr>
          <a:xfrm>
            <a:off x="6660332" y="2343242"/>
            <a:ext cx="8222100" cy="102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RF NRF Module</a:t>
            </a:r>
          </a:p>
        </p:txBody>
      </p:sp>
      <p:sp>
        <p:nvSpPr>
          <p:cNvPr id="163" name="Low Power Consumption.…"/>
          <p:cNvSpPr txBox="1"/>
          <p:nvPr/>
        </p:nvSpPr>
        <p:spPr>
          <a:xfrm>
            <a:off x="248731" y="4349314"/>
            <a:ext cx="3023592" cy="102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Low Power Consumption.</a:t>
            </a:r>
          </a:p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Easy For RF-based Application.</a:t>
            </a:r>
          </a:p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Complete Radio Transmitter.</a:t>
            </a:r>
          </a:p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Transmit Range Up To 50m.</a:t>
            </a:r>
          </a:p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CMOS / TTL Input.</a:t>
            </a:r>
          </a:p>
        </p:txBody>
      </p:sp>
      <p:sp>
        <p:nvSpPr>
          <p:cNvPr id="164" name="Integrated, Wire Antenna…"/>
          <p:cNvSpPr txBox="1"/>
          <p:nvPr/>
        </p:nvSpPr>
        <p:spPr>
          <a:xfrm>
            <a:off x="2348308" y="5401529"/>
            <a:ext cx="3910483" cy="102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Integrated, Wire Antenna</a:t>
            </a:r>
          </a:p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Interoperable other ZigBee-compliant devices</a:t>
            </a:r>
          </a:p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15 general-purpose I/O lines</a:t>
            </a:r>
          </a:p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Industry-leading sleep current of sub 1 µA</a:t>
            </a:r>
          </a:p>
          <a:p>
            <a:pPr marL="457200" indent="-317500" defTabSz="457200">
              <a:lnSpc>
                <a:spcPct val="120000"/>
              </a:lnSpc>
              <a:buClr>
                <a:srgbClr val="333E48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333E4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Transmit Range Up To 1km.</a:t>
            </a:r>
          </a:p>
        </p:txBody>
      </p:sp>
      <p:sp>
        <p:nvSpPr>
          <p:cNvPr id="165" name="Voltage: 3-3.6V (recommended 3.3V).…"/>
          <p:cNvSpPr txBox="1"/>
          <p:nvPr/>
        </p:nvSpPr>
        <p:spPr>
          <a:xfrm>
            <a:off x="5932320" y="5233522"/>
            <a:ext cx="3061158" cy="1236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457200" indent="-317500" defTabSz="457200">
              <a:lnSpc>
                <a:spcPct val="120000"/>
              </a:lnSpc>
              <a:buClr>
                <a:srgbClr val="7D7D7D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Voltage: 3-3.6V (recommended 3.3V).</a:t>
            </a:r>
          </a:p>
          <a:p>
            <a:pPr marL="457200" indent="-317500" defTabSz="457200">
              <a:lnSpc>
                <a:spcPct val="120000"/>
              </a:lnSpc>
              <a:buClr>
                <a:srgbClr val="7D7D7D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Maximum output power: +20dBm.</a:t>
            </a:r>
          </a:p>
          <a:p>
            <a:pPr marL="457200" indent="-317500" defTabSz="457200">
              <a:lnSpc>
                <a:spcPct val="120000"/>
              </a:lnSpc>
              <a:buClr>
                <a:srgbClr val="7D7D7D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Power-down mode current: 4.2uA.</a:t>
            </a:r>
          </a:p>
          <a:p>
            <a:pPr marL="457200" indent="-317500" defTabSz="457200">
              <a:lnSpc>
                <a:spcPct val="120000"/>
              </a:lnSpc>
              <a:buClr>
                <a:srgbClr val="7D7D7D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Operating Range: 1Km</a:t>
            </a:r>
          </a:p>
          <a:p>
            <a:pPr marL="457200" indent="-317500" defTabSz="457200">
              <a:lnSpc>
                <a:spcPct val="120000"/>
              </a:lnSpc>
              <a:buClr>
                <a:srgbClr val="7D7D7D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Receive Mode Current(peak): 45mA</a:t>
            </a:r>
          </a:p>
          <a:p>
            <a:pPr marL="457200" indent="-317500" defTabSz="457200">
              <a:lnSpc>
                <a:spcPct val="120000"/>
              </a:lnSpc>
              <a:buClr>
                <a:srgbClr val="7D7D7D"/>
              </a:buClr>
              <a:buSzPct val="100000"/>
              <a:buFont typeface="Helvetica Neue"/>
              <a:buAutoNum type="arabicPeriod" startAt="1"/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It uses 2.4GHz global open ISM band.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09;p19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Why LoRa ?</a:t>
            </a:r>
          </a:p>
        </p:txBody>
      </p:sp>
      <p:pic>
        <p:nvPicPr>
          <p:cNvPr id="170" name="Google Shape;111;p19" descr="Google Shape;111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254071"/>
            <a:ext cx="9144001" cy="2646106"/>
          </a:xfrm>
          <a:prstGeom prst="rect">
            <a:avLst/>
          </a:prstGeom>
          <a:ln>
            <a:solidFill>
              <a:srgbClr val="424242"/>
            </a:solidFill>
          </a:ln>
        </p:spPr>
      </p:pic>
      <p:sp>
        <p:nvSpPr>
          <p:cNvPr id="171" name="Rectangle"/>
          <p:cNvSpPr/>
          <p:nvPr/>
        </p:nvSpPr>
        <p:spPr>
          <a:xfrm>
            <a:off x="3937000" y="4119609"/>
            <a:ext cx="1623982" cy="6711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09;p19"/>
          <p:cNvSpPr txBox="1"/>
          <p:nvPr>
            <p:ph type="title"/>
          </p:nvPr>
        </p:nvSpPr>
        <p:spPr>
          <a:xfrm>
            <a:off x="471900" y="984967"/>
            <a:ext cx="8222099" cy="1023601"/>
          </a:xfrm>
          <a:prstGeom prst="rect">
            <a:avLst/>
          </a:prstGeom>
        </p:spPr>
        <p:txBody>
          <a:bodyPr/>
          <a:lstStyle/>
          <a:p>
            <a:pPr/>
            <a:r>
              <a:t>LoRa Architecture</a:t>
            </a:r>
          </a:p>
        </p:txBody>
      </p:sp>
      <p:sp>
        <p:nvSpPr>
          <p:cNvPr id="176" name="Google Shape;110;p19"/>
          <p:cNvSpPr txBox="1"/>
          <p:nvPr>
            <p:ph type="body" sz="half" idx="1"/>
          </p:nvPr>
        </p:nvSpPr>
        <p:spPr>
          <a:xfrm>
            <a:off x="460950" y="2377281"/>
            <a:ext cx="8222100" cy="1581409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228599" indent="-228599" algn="just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LoRa wireless uses a chirp-spread spectrum (CSS) modulation with options for different Spreading Factors (SF) and bandwidth to optimize the modulation to meet the range and data requirements. </a:t>
            </a:r>
          </a:p>
          <a:p>
            <a:pPr marL="228599" indent="-228599" algn="just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LoRa uses ISM bands 433MHz, 868MHz or 915MHz depending on jurisdiction with the band divided up into channels.</a:t>
            </a:r>
          </a:p>
        </p:txBody>
      </p:sp>
      <p:sp>
        <p:nvSpPr>
          <p:cNvPr id="177" name="Content Placeholder 2"/>
          <p:cNvSpPr txBox="1"/>
          <p:nvPr/>
        </p:nvSpPr>
        <p:spPr>
          <a:xfrm>
            <a:off x="458432" y="4007920"/>
            <a:ext cx="8227136" cy="323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80473" indent="-180473" algn="just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LoRa network consists of several elements. Most of the modern LoRa IoT LAN technologies use mesh network architecture.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Font typeface="Arial"/>
              <a:def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1"/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LoRa Nodes/ End points                                 </a:t>
            </a:r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LoRa Gateways</a:t>
            </a:r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Network servers</a:t>
            </a:r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Application server          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4285F4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